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737" r:id="rId1"/>
  </p:sldMasterIdLst>
  <p:notesMasterIdLst>
    <p:notesMasterId r:id="rId18"/>
  </p:notesMasterIdLst>
  <p:sldIdLst>
    <p:sldId id="588" r:id="rId2"/>
    <p:sldId id="589" r:id="rId3"/>
    <p:sldId id="590" r:id="rId4"/>
    <p:sldId id="591" r:id="rId5"/>
    <p:sldId id="572" r:id="rId6"/>
    <p:sldId id="579" r:id="rId7"/>
    <p:sldId id="584" r:id="rId8"/>
    <p:sldId id="574" r:id="rId9"/>
    <p:sldId id="575" r:id="rId10"/>
    <p:sldId id="578" r:id="rId11"/>
    <p:sldId id="577" r:id="rId12"/>
    <p:sldId id="576" r:id="rId13"/>
    <p:sldId id="583" r:id="rId14"/>
    <p:sldId id="581" r:id="rId15"/>
    <p:sldId id="573" r:id="rId16"/>
    <p:sldId id="294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3EEAC-6E9A-46CF-BFC7-D281B1424556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D38E6-F465-4612-A7BE-4D7147555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870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E572-F809-493B-961A-7E4F8604093E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D22D-55BD-436B-9CDE-25C044696E8F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73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331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E572-F809-493B-961A-7E4F8604093E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D22D-55BD-436B-9CDE-25C044696E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89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E572-F809-493B-961A-7E4F8604093E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D22D-55BD-436B-9CDE-25C044696E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01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70" y="2245889"/>
            <a:ext cx="10058400" cy="864101"/>
          </a:xfrm>
        </p:spPr>
        <p:txBody>
          <a:bodyPr/>
          <a:lstStyle>
            <a:lvl1pPr mar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677940"/>
            <a:ext cx="10058400" cy="402336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E572-F809-493B-961A-7E4F8604093E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D22D-55BD-436B-9CDE-25C044696E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801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E572-F809-493B-961A-7E4F8604093E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D22D-55BD-436B-9CDE-25C044696E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09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194138"/>
            <a:ext cx="10058400" cy="658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99FE572-F809-493B-961A-7E4F8604093E}" type="datetimeFigureOut">
              <a:rPr lang="hr-HR" smtClean="0"/>
              <a:pPr/>
              <a:t>22.12.2017.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9671D22D-55BD-436B-9CDE-25C044696E8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530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142768"/>
            <a:ext cx="10058400" cy="699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E572-F809-493B-961A-7E4F8604093E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D22D-55BD-436B-9CDE-25C044696E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143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42768"/>
            <a:ext cx="10058400" cy="7099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E572-F809-493B-961A-7E4F8604093E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D22D-55BD-436B-9CDE-25C044696E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21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E572-F809-493B-961A-7E4F8604093E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D22D-55BD-436B-9CDE-25C044696E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19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9FE572-F809-493B-961A-7E4F8604093E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71D22D-55BD-436B-9CDE-25C044696E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79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E572-F809-493B-961A-7E4F8604093E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D22D-55BD-436B-9CDE-25C044696E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72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688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9FE572-F809-493B-961A-7E4F8604093E}" type="datetimeFigureOut">
              <a:rPr lang="hr-HR" smtClean="0"/>
              <a:t>22.12.2017.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71D22D-55BD-436B-9CDE-25C044696E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519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090" y="2842762"/>
            <a:ext cx="9820219" cy="1590693"/>
          </a:xfrm>
        </p:spPr>
        <p:txBody>
          <a:bodyPr>
            <a:normAutofit/>
          </a:bodyPr>
          <a:lstStyle/>
          <a:p>
            <a:r>
              <a:rPr lang="en-US" sz="5400" b="1" noProof="1" smtClean="0">
                <a:solidFill>
                  <a:srgbClr val="002060"/>
                </a:solidFill>
                <a:latin typeface="+mn-lt"/>
              </a:rPr>
              <a:t>Tr</a:t>
            </a:r>
            <a:r>
              <a:rPr lang="sr-Latn-RS" sz="5400" b="1" noProof="1" smtClean="0">
                <a:solidFill>
                  <a:srgbClr val="002060"/>
                </a:solidFill>
                <a:latin typeface="+mn-lt"/>
              </a:rPr>
              <a:t>oškovni centri i dnevna bolnica  </a:t>
            </a:r>
            <a:endParaRPr lang="en-US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822" y="4627418"/>
            <a:ext cx="9144000" cy="2096654"/>
          </a:xfrm>
        </p:spPr>
        <p:txBody>
          <a:bodyPr>
            <a:normAutofit fontScale="62500" lnSpcReduction="20000"/>
          </a:bodyPr>
          <a:lstStyle/>
          <a:p>
            <a:r>
              <a:rPr lang="sr-Latn-RS" sz="2800" b="1" dirty="0" smtClean="0">
                <a:solidFill>
                  <a:srgbClr val="002060"/>
                </a:solidFill>
                <a:ea typeface="+mj-ea"/>
                <a:cs typeface="+mj-cs"/>
              </a:rPr>
              <a:t>Ivana Zubac</a:t>
            </a:r>
          </a:p>
          <a:p>
            <a:r>
              <a:rPr lang="sr-Latn-RS" sz="2800" b="1" dirty="0" err="1" smtClean="0">
                <a:solidFill>
                  <a:srgbClr val="002060"/>
                </a:solidFill>
                <a:ea typeface="+mj-ea"/>
                <a:cs typeface="+mj-cs"/>
              </a:rPr>
              <a:t>NataŠa</a:t>
            </a:r>
            <a:r>
              <a:rPr lang="sr-Latn-RS" sz="2800" b="1" dirty="0" smtClean="0">
                <a:solidFill>
                  <a:srgbClr val="002060"/>
                </a:solidFill>
                <a:ea typeface="+mj-ea"/>
                <a:cs typeface="+mj-cs"/>
              </a:rPr>
              <a:t> Vujović </a:t>
            </a:r>
            <a:r>
              <a:rPr lang="sr-Latn-RS" sz="2800" b="1" dirty="0" err="1" smtClean="0">
                <a:solidFill>
                  <a:srgbClr val="002060"/>
                </a:solidFill>
                <a:ea typeface="+mj-ea"/>
                <a:cs typeface="+mj-cs"/>
              </a:rPr>
              <a:t>Konatar</a:t>
            </a:r>
            <a:endParaRPr lang="sr-Latn-RS" sz="2800" b="1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r>
              <a:rPr lang="sr-Latn-RS" sz="2800" b="1" dirty="0" smtClean="0">
                <a:solidFill>
                  <a:srgbClr val="002060"/>
                </a:solidFill>
                <a:ea typeface="+mj-ea"/>
                <a:cs typeface="+mj-cs"/>
              </a:rPr>
              <a:t>TIHOMIR STRIZREP</a:t>
            </a:r>
          </a:p>
          <a:p>
            <a:endParaRPr lang="sr-Latn-RS" sz="2800" b="1" dirty="0">
              <a:solidFill>
                <a:srgbClr val="002060"/>
              </a:solidFill>
              <a:ea typeface="+mj-ea"/>
              <a:cs typeface="+mj-cs"/>
            </a:endParaRPr>
          </a:p>
          <a:p>
            <a:endParaRPr lang="sr-Latn-RS" sz="2800" b="1" dirty="0">
              <a:solidFill>
                <a:srgbClr val="002060"/>
              </a:solidFill>
              <a:ea typeface="+mj-ea"/>
              <a:cs typeface="+mj-cs"/>
            </a:endParaRPr>
          </a:p>
          <a:p>
            <a:r>
              <a:rPr lang="sr-Latn-RS" sz="2200" b="1" dirty="0" smtClean="0">
                <a:solidFill>
                  <a:srgbClr val="002060"/>
                </a:solidFill>
                <a:ea typeface="+mj-ea"/>
                <a:cs typeface="+mj-cs"/>
              </a:rPr>
              <a:t>22.12.2017.</a:t>
            </a:r>
            <a:endParaRPr lang="sr-Latn-RS" sz="22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81"/>
            <a:ext cx="4197531" cy="2446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309889"/>
            <a:ext cx="3327218" cy="21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2212140" y="440338"/>
            <a:ext cx="7772400" cy="4683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i="1" kern="0" dirty="0" smtClean="0"/>
              <a:t>H</a:t>
            </a:r>
            <a:r>
              <a:rPr lang="en-US" i="1" kern="0" dirty="0" err="1" smtClean="0"/>
              <a:t>olecistektomija</a:t>
            </a:r>
            <a:endParaRPr lang="en-US" i="1" kern="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7" y="1230423"/>
            <a:ext cx="3426663" cy="256874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72414"/>
              </p:ext>
            </p:extLst>
          </p:nvPr>
        </p:nvGraphicFramePr>
        <p:xfrm>
          <a:off x="1519373" y="3142351"/>
          <a:ext cx="9157933" cy="29718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Naziv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hr-H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pacijenata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dana (total)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Prosečno trajanje hospitalizacije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H07A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Otvorena holecistektomija sa zatvorenim ispitivanjem prohodnosti ductus choledocus-a ili sa vrlo teškim KK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H07B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Otvorena holecistektomija bez zatvorenih ispitivanja prohodnosti ductus choledocus-a ili bez vrlo teških KK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H08A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Laparoskopska holecistektomija sa zatvorenim ispitivanjem prohodnosti ductus choledocus-a ili sa vrlo teškim i teškim KK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H08B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Laparoskopska holecistektomija bez zatvorenih ispitivanja prohodnosti ductus choledocus-a bez vrlo teških i teških KK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265259" y="3697574"/>
            <a:ext cx="1824797" cy="1327011"/>
          </a:xfrm>
          <a:prstGeom prst="rightArrow">
            <a:avLst>
              <a:gd name="adj1" fmla="val 50000"/>
              <a:gd name="adj2" fmla="val 44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20,1%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6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2212140" y="440338"/>
            <a:ext cx="7772400" cy="4683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i="1" kern="0" dirty="0" err="1" smtClean="0"/>
              <a:t>Breast</a:t>
            </a:r>
            <a:r>
              <a:rPr lang="hr-HR" i="1" kern="0" dirty="0" smtClean="0"/>
              <a:t> </a:t>
            </a:r>
            <a:r>
              <a:rPr lang="hr-HR" i="1" kern="0" dirty="0" err="1" smtClean="0"/>
              <a:t>surgery</a:t>
            </a:r>
            <a:endParaRPr lang="en-US" i="1" kern="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7" y="1068147"/>
            <a:ext cx="3628506" cy="25015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59874"/>
              </p:ext>
            </p:extLst>
          </p:nvPr>
        </p:nvGraphicFramePr>
        <p:xfrm>
          <a:off x="1221413" y="3717723"/>
          <a:ext cx="9753854" cy="1234440"/>
        </p:xfrm>
        <a:graphic>
          <a:graphicData uri="http://schemas.openxmlformats.org/drawingml/2006/table">
            <a:tbl>
              <a:tblPr/>
              <a:tblGrid>
                <a:gridCol w="72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Naziv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hr-H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pacijenata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dana (total)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Prosečno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hr-H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trajanje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hr-H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hospitalizacije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J07Z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Manje procedure kod bolesti dojke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7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2212140" y="440338"/>
            <a:ext cx="7772400" cy="4683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i="1" kern="0" dirty="0" smtClean="0"/>
              <a:t>K</a:t>
            </a:r>
            <a:r>
              <a:rPr lang="en-US" i="1" kern="0" dirty="0" err="1" smtClean="0"/>
              <a:t>atara</a:t>
            </a:r>
            <a:r>
              <a:rPr lang="hr-HR" i="1" kern="0" dirty="0" err="1" smtClean="0"/>
              <a:t>kta</a:t>
            </a:r>
            <a:endParaRPr lang="en-US" i="1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20143"/>
              </p:ext>
            </p:extLst>
          </p:nvPr>
        </p:nvGraphicFramePr>
        <p:xfrm>
          <a:off x="500929" y="3367105"/>
          <a:ext cx="3879850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Country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Country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Australia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96.6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Italy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96.3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Austria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71.5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Korea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91.8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Belgium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95.4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Luxembourg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73.7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Canada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99.7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Mexico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63.8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Czech Republic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95.2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New Zealand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95.6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Denmark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98.4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Poland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30.9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Estonia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99.2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Portugal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95.8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Finland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98.6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Slovak Republic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58.8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France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88.9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Slovenia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97.6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Germany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81.3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Spain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97.9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Hungary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50.3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Sweden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98.2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Ireland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93.4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United Kingdom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98.5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Israel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92.0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Lithuania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41.0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13169" y="6034105"/>
            <a:ext cx="20553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Source: OECD Health Statistics 2017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53610"/>
              </p:ext>
            </p:extLst>
          </p:nvPr>
        </p:nvGraphicFramePr>
        <p:xfrm>
          <a:off x="1495352" y="1581618"/>
          <a:ext cx="9205976" cy="111252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Naziv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hr-H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pacijenata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hr-H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dana </a:t>
                      </a:r>
                      <a:endParaRPr lang="hr-H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Prosečno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hr-H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trajanje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hr-H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hospitalizacije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C16Z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 na sočivu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3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1175342" y="287938"/>
            <a:ext cx="9845995" cy="4683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anchor="ctr"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i="1" kern="0"/>
              <a:t>INTERNATIONAL ASSOCIATION FOR AMBULATORY SURGERY: Day Surgery Procedures</a:t>
            </a:r>
            <a:endParaRPr lang="en-US" i="1" kern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37550"/>
              </p:ext>
            </p:extLst>
          </p:nvPr>
        </p:nvGraphicFramePr>
        <p:xfrm>
          <a:off x="432388" y="1065718"/>
          <a:ext cx="11331902" cy="5142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47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E.N.T </a:t>
                      </a:r>
                      <a:endParaRPr lang="en-US" sz="1800" u="sng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Throat: </a:t>
                      </a:r>
                      <a:endParaRPr lang="en-U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Surgery of adenoids and tonsillectomy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Ear Surgery: </a:t>
                      </a:r>
                      <a:endParaRPr lang="en-U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Procedures with a trans-meatal approach such as placement of grommets or </a:t>
                      </a:r>
                      <a:r>
                        <a:rPr lang="en-GB" sz="1400" dirty="0" err="1" smtClean="0">
                          <a:effectLst/>
                        </a:rPr>
                        <a:t>myringoplasty</a:t>
                      </a:r>
                      <a:r>
                        <a:rPr lang="en-GB" sz="1400" dirty="0" smtClean="0">
                          <a:effectLst/>
                        </a:rPr>
                        <a:t>. Even some procedures with a </a:t>
                      </a:r>
                      <a:r>
                        <a:rPr lang="en-GB" sz="1400" dirty="0" err="1" smtClean="0">
                          <a:effectLst/>
                        </a:rPr>
                        <a:t>transmastoidal</a:t>
                      </a:r>
                      <a:r>
                        <a:rPr lang="en-GB" sz="1400" dirty="0" smtClean="0">
                          <a:effectLst/>
                        </a:rPr>
                        <a:t> approach are being performed as a day case.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Nose: </a:t>
                      </a:r>
                      <a:endParaRPr lang="en-U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Almost all nasal procedures (endoscopic sinus surgery and nose reconstruction) can be performed on an ambulatory basis.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ORAL AND MAXILLOFACIAL SURGERY </a:t>
                      </a:r>
                      <a:endParaRPr lang="en-US" sz="1800" u="sng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extraction of carious teeth in children, removal of impacted teeth, surgical exposure of impacted canines, cyst enucleation of large </a:t>
                      </a:r>
                      <a:r>
                        <a:rPr lang="en-GB" sz="1400" dirty="0" err="1" smtClean="0">
                          <a:effectLst/>
                        </a:rPr>
                        <a:t>dentigenous</a:t>
                      </a:r>
                      <a:r>
                        <a:rPr lang="en-GB" sz="1400" dirty="0" smtClean="0">
                          <a:effectLst/>
                        </a:rPr>
                        <a:t> cysts, follicular cysts or </a:t>
                      </a:r>
                      <a:r>
                        <a:rPr lang="en-GB" sz="1400" dirty="0" err="1" smtClean="0">
                          <a:effectLst/>
                        </a:rPr>
                        <a:t>keratocysts</a:t>
                      </a:r>
                      <a:r>
                        <a:rPr lang="en-GB" sz="1400" dirty="0" smtClean="0">
                          <a:effectLst/>
                        </a:rPr>
                        <a:t>, marsupialisation of mucous retention cysts in the floor of mouth, excision of the sublingual salivary gland, auto-transplantation of premolars and molars, dental </a:t>
                      </a:r>
                      <a:r>
                        <a:rPr lang="en-GB" sz="1400" dirty="0" err="1" smtClean="0">
                          <a:effectLst/>
                        </a:rPr>
                        <a:t>implantology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9733" marR="9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GENERAL SURGERY </a:t>
                      </a:r>
                      <a:endParaRPr lang="en-US" sz="1800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Hernia surgery.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Proctological</a:t>
                      </a:r>
                      <a:r>
                        <a:rPr lang="en-GB" sz="1400" dirty="0">
                          <a:effectLst/>
                        </a:rPr>
                        <a:t> surgery: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90% of all anal procedures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Periproctal</a:t>
                      </a:r>
                      <a:r>
                        <a:rPr lang="en-GB" sz="1400" dirty="0">
                          <a:effectLst/>
                        </a:rPr>
                        <a:t> abscess incisions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Proctological</a:t>
                      </a:r>
                      <a:r>
                        <a:rPr lang="en-GB" sz="1400" dirty="0">
                          <a:effectLst/>
                        </a:rPr>
                        <a:t> procedures for overnight stay (pain relief and wound control):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High fistulas, surgical excision for grade IV haemorrhoids (</a:t>
                      </a:r>
                      <a:r>
                        <a:rPr lang="en-GB" sz="1400" dirty="0" err="1">
                          <a:effectLst/>
                        </a:rPr>
                        <a:t>Eisenhammer</a:t>
                      </a:r>
                      <a:r>
                        <a:rPr lang="en-GB" sz="1400" dirty="0">
                          <a:effectLst/>
                        </a:rPr>
                        <a:t> operation)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Laparoscopic cholecystectomy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Thyroid surgery: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Hemi-thyroidectomy for nodules with a risk of carcinoma. At least 6 hours of post-operative recovery time is required.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OPHTHALMIC SURGERY </a:t>
                      </a:r>
                      <a:endParaRPr lang="en-US" sz="1800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Cataract surgery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Oculoplastic surgery, squint surgery, glaucoma, </a:t>
                      </a:r>
                      <a:r>
                        <a:rPr lang="en-GB" sz="1400" dirty="0" err="1">
                          <a:effectLst/>
                        </a:rPr>
                        <a:t>dacryocystorhinostomia</a:t>
                      </a:r>
                      <a:r>
                        <a:rPr lang="en-GB" sz="1400" dirty="0">
                          <a:effectLst/>
                        </a:rPr>
                        <a:t>, refractive surgery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" marR="9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BREAST </a:t>
                      </a:r>
                      <a:r>
                        <a:rPr lang="en-GB" sz="18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SURGERY</a:t>
                      </a:r>
                      <a:endParaRPr lang="en-US" sz="1800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Benign lesions: removal of cysts, </a:t>
                      </a:r>
                      <a:r>
                        <a:rPr lang="en-GB" sz="1400" dirty="0" err="1">
                          <a:effectLst/>
                        </a:rPr>
                        <a:t>fibroadenomas</a:t>
                      </a:r>
                      <a:r>
                        <a:rPr lang="en-GB" sz="1400" dirty="0">
                          <a:effectLst/>
                        </a:rPr>
                        <a:t>, biopsies of palpable/non-palpable lesions, duct excision, correction of gynaecomastia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Malignant lesions: operations on day surgery basis for breast cancer are increasing due to the advent of sentinel lymph node biopsy replacing axillary lymph node dissection for primary breast cancer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GYNAECOLOGY </a:t>
                      </a:r>
                      <a:endParaRPr lang="en-US" sz="1800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Diagnostic hysteroscopy, operative hysteroscopy for lesions protruding into the uterine cavity (fibroids), endometrial ablation by hysteroscopy and </a:t>
                      </a:r>
                      <a:r>
                        <a:rPr lang="en-GB" sz="1400" dirty="0" err="1">
                          <a:effectLst/>
                        </a:rPr>
                        <a:t>resectoscope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uterine fibroid embolization using angiography, female sterilisation, diagnostic laparoscopy,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Hydrolaparoscopy</a:t>
                      </a:r>
                      <a:r>
                        <a:rPr lang="en-GB" sz="1400" dirty="0">
                          <a:effectLst/>
                        </a:rPr>
                        <a:t>.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Operative laparoscopy for ectopic pregnancy, removal of small and benign cysts of the ovary, hysterectomy, myomectomy and prolapse surgery.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" marR="97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3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25945"/>
              </p:ext>
            </p:extLst>
          </p:nvPr>
        </p:nvGraphicFramePr>
        <p:xfrm>
          <a:off x="294733" y="908655"/>
          <a:ext cx="11607212" cy="5312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9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20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ORTHOPAEDIC </a:t>
                      </a:r>
                      <a:r>
                        <a:rPr lang="en-GB" sz="18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SURGERY </a:t>
                      </a:r>
                      <a:endParaRPr lang="en-US" sz="1800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Knee 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knee arthroscopy (diagnostic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r>
                        <a:rPr lang="hr-HR" sz="1400" dirty="0" smtClean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arthroscopic </a:t>
                      </a:r>
                      <a:r>
                        <a:rPr lang="en-GB" sz="1400" dirty="0">
                          <a:effectLst/>
                        </a:rPr>
                        <a:t>treatment of minor </a:t>
                      </a:r>
                      <a:r>
                        <a:rPr lang="en-GB" sz="1400" dirty="0" smtClean="0">
                          <a:effectLst/>
                        </a:rPr>
                        <a:t>lesions</a:t>
                      </a:r>
                      <a:r>
                        <a:rPr lang="hr-HR" sz="1400" dirty="0" smtClean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arthroscopic </a:t>
                      </a:r>
                      <a:r>
                        <a:rPr lang="en-GB" sz="1400" dirty="0">
                          <a:effectLst/>
                        </a:rPr>
                        <a:t>removal of </a:t>
                      </a:r>
                      <a:r>
                        <a:rPr lang="en-GB" sz="1400" dirty="0" err="1">
                          <a:effectLst/>
                        </a:rPr>
                        <a:t>osteosynthesis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material</a:t>
                      </a:r>
                      <a:r>
                        <a:rPr lang="hr-HR" sz="1400" dirty="0" smtClean="0">
                          <a:effectLst/>
                        </a:rPr>
                        <a:t>,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arthroscopic </a:t>
                      </a:r>
                      <a:r>
                        <a:rPr lang="en-GB" sz="1400" dirty="0">
                          <a:effectLst/>
                        </a:rPr>
                        <a:t>anterior cruciate ligament reconstruction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Shoulder 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arthroscopy and examination under general </a:t>
                      </a:r>
                      <a:r>
                        <a:rPr lang="en-GB" sz="1400" dirty="0" smtClean="0">
                          <a:effectLst/>
                        </a:rPr>
                        <a:t>anaesthesia</a:t>
                      </a:r>
                      <a:r>
                        <a:rPr lang="hr-HR" sz="1400" dirty="0" smtClean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arthroscopic </a:t>
                      </a:r>
                      <a:r>
                        <a:rPr lang="en-GB" sz="1400" dirty="0">
                          <a:effectLst/>
                        </a:rPr>
                        <a:t>and mini-open </a:t>
                      </a:r>
                      <a:r>
                        <a:rPr lang="en-GB" sz="1400" dirty="0" err="1" smtClean="0">
                          <a:effectLst/>
                        </a:rPr>
                        <a:t>acromioplasty</a:t>
                      </a:r>
                      <a:r>
                        <a:rPr lang="hr-HR" sz="1400" dirty="0" smtClean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resection </a:t>
                      </a:r>
                      <a:r>
                        <a:rPr lang="en-GB" sz="1400" dirty="0">
                          <a:effectLst/>
                        </a:rPr>
                        <a:t>of the lateral part of the </a:t>
                      </a:r>
                      <a:r>
                        <a:rPr lang="en-GB" sz="1400" dirty="0" smtClean="0">
                          <a:effectLst/>
                        </a:rPr>
                        <a:t>clavicle</a:t>
                      </a:r>
                      <a:r>
                        <a:rPr lang="hr-HR" sz="1400" dirty="0" smtClean="0">
                          <a:effectLst/>
                        </a:rPr>
                        <a:t>,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arthroscopic </a:t>
                      </a:r>
                      <a:r>
                        <a:rPr lang="en-GB" sz="1400" dirty="0">
                          <a:effectLst/>
                        </a:rPr>
                        <a:t>joint stabilization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Elbow 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arthroscopy and examination under general </a:t>
                      </a:r>
                      <a:r>
                        <a:rPr lang="en-GB" sz="1400" dirty="0" smtClean="0">
                          <a:effectLst/>
                        </a:rPr>
                        <a:t>anaesthesia</a:t>
                      </a:r>
                      <a:r>
                        <a:rPr lang="hr-HR" sz="1400" dirty="0" smtClean="0">
                          <a:effectLst/>
                        </a:rPr>
                        <a:t>,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arthroscopic </a:t>
                      </a:r>
                      <a:r>
                        <a:rPr lang="en-GB" sz="1400" dirty="0">
                          <a:effectLst/>
                        </a:rPr>
                        <a:t>treatment of minor </a:t>
                      </a:r>
                      <a:r>
                        <a:rPr lang="en-GB" sz="1400" dirty="0" smtClean="0">
                          <a:effectLst/>
                        </a:rPr>
                        <a:t>lesions</a:t>
                      </a:r>
                      <a:r>
                        <a:rPr lang="hr-HR" sz="1400" dirty="0" smtClean="0">
                          <a:effectLst/>
                        </a:rPr>
                        <a:t>,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extensor </a:t>
                      </a:r>
                      <a:r>
                        <a:rPr lang="en-GB" sz="1400" dirty="0">
                          <a:effectLst/>
                        </a:rPr>
                        <a:t>tendon release for treatment of tennis elbow </a:t>
                      </a:r>
                      <a:r>
                        <a:rPr lang="hr-HR" sz="1400" dirty="0" smtClean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ulnar </a:t>
                      </a:r>
                      <a:r>
                        <a:rPr lang="en-GB" sz="1400" dirty="0">
                          <a:effectLst/>
                        </a:rPr>
                        <a:t>nerve </a:t>
                      </a:r>
                      <a:r>
                        <a:rPr lang="en-GB" sz="1400" dirty="0" smtClean="0">
                          <a:effectLst/>
                        </a:rPr>
                        <a:t>transposition</a:t>
                      </a:r>
                      <a:r>
                        <a:rPr lang="hr-HR" sz="1400" dirty="0" smtClean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removal </a:t>
                      </a:r>
                      <a:r>
                        <a:rPr lang="en-GB" sz="1400" dirty="0">
                          <a:effectLst/>
                        </a:rPr>
                        <a:t>of screws and plates and/or cerclages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Wrist/hand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hr-HR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arthroscopic </a:t>
                      </a:r>
                      <a:r>
                        <a:rPr lang="en-GB" sz="1400" dirty="0">
                          <a:effectLst/>
                        </a:rPr>
                        <a:t>treatment of minor </a:t>
                      </a:r>
                      <a:r>
                        <a:rPr lang="en-GB" sz="1400" dirty="0" smtClean="0">
                          <a:effectLst/>
                        </a:rPr>
                        <a:t>lesions</a:t>
                      </a:r>
                      <a:r>
                        <a:rPr lang="hr-HR" sz="1400" dirty="0" smtClean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carpal </a:t>
                      </a:r>
                      <a:r>
                        <a:rPr lang="en-GB" sz="1400" dirty="0">
                          <a:effectLst/>
                        </a:rPr>
                        <a:t>tunnel </a:t>
                      </a:r>
                      <a:r>
                        <a:rPr lang="en-GB" sz="1400" dirty="0" smtClean="0">
                          <a:effectLst/>
                        </a:rPr>
                        <a:t>release</a:t>
                      </a:r>
                      <a:r>
                        <a:rPr lang="hr-HR" sz="1400" dirty="0" smtClean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arthroplasty </a:t>
                      </a:r>
                      <a:r>
                        <a:rPr lang="en-GB" sz="1400" dirty="0">
                          <a:effectLst/>
                        </a:rPr>
                        <a:t>of CMC I joint for </a:t>
                      </a:r>
                      <a:r>
                        <a:rPr lang="en-GB" sz="1400" dirty="0" smtClean="0">
                          <a:effectLst/>
                        </a:rPr>
                        <a:t>osteoarthritis</a:t>
                      </a:r>
                      <a:r>
                        <a:rPr lang="hr-HR" sz="1400" dirty="0" smtClean="0">
                          <a:effectLst/>
                        </a:rPr>
                        <a:t>,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finger </a:t>
                      </a:r>
                      <a:r>
                        <a:rPr lang="en-GB" sz="1400" dirty="0">
                          <a:effectLst/>
                        </a:rPr>
                        <a:t>joint surgery for rheumatoid </a:t>
                      </a:r>
                      <a:r>
                        <a:rPr lang="en-GB" sz="1400" dirty="0" smtClean="0">
                          <a:effectLst/>
                        </a:rPr>
                        <a:t>arthritis</a:t>
                      </a:r>
                      <a:r>
                        <a:rPr lang="hr-HR" sz="1400" dirty="0" smtClean="0">
                          <a:effectLst/>
                        </a:rPr>
                        <a:t>,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Dupuytren’s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contracture </a:t>
                      </a:r>
                      <a:endParaRPr lang="en-US" sz="1400" dirty="0">
                        <a:effectLst/>
                      </a:endParaRPr>
                    </a:p>
                  </a:txBody>
                  <a:tcPr marL="9733" marR="9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Foot: </a:t>
                      </a:r>
                      <a:endParaRPr lang="en-U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hallux valgus surgery</a:t>
                      </a:r>
                      <a:r>
                        <a:rPr lang="hr-HR" sz="1400" dirty="0" smtClean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resection arthroplasty or arthrodesis for hammer toe deformities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Ankle </a:t>
                      </a:r>
                      <a:endParaRPr lang="en-U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arthroscopic treatment of minor lesions (e.g. free cartilage bodies, synovial biopsy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ligament reconstruction (lateral or syndesmosis)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removal of </a:t>
                      </a:r>
                      <a:r>
                        <a:rPr lang="en-GB" sz="1400" dirty="0" err="1" smtClean="0">
                          <a:effectLst/>
                        </a:rPr>
                        <a:t>osteosynthesis</a:t>
                      </a:r>
                      <a:r>
                        <a:rPr lang="en-GB" sz="1400" dirty="0" smtClean="0">
                          <a:effectLst/>
                        </a:rPr>
                        <a:t> material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Spine </a:t>
                      </a:r>
                      <a:endParaRPr lang="en-U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removal of </a:t>
                      </a:r>
                      <a:r>
                        <a:rPr lang="en-GB" sz="1400" dirty="0" err="1" smtClean="0">
                          <a:effectLst/>
                        </a:rPr>
                        <a:t>osteosynthesis</a:t>
                      </a:r>
                      <a:r>
                        <a:rPr lang="en-GB" sz="1400" dirty="0" smtClean="0">
                          <a:effectLst/>
                        </a:rPr>
                        <a:t> material</a:t>
                      </a:r>
                      <a:r>
                        <a:rPr lang="hr-HR" sz="1400" dirty="0" smtClean="0">
                          <a:effectLst/>
                        </a:rPr>
                        <a:t>,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microdiscectomy</a:t>
                      </a:r>
                      <a:r>
                        <a:rPr lang="en-GB" sz="1400" dirty="0" smtClean="0">
                          <a:effectLst/>
                        </a:rPr>
                        <a:t> for the treatment of a herniated intervertebral disc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Hip </a:t>
                      </a:r>
                      <a:endParaRPr lang="en-U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removal of </a:t>
                      </a:r>
                      <a:r>
                        <a:rPr lang="en-GB" sz="1400" dirty="0" err="1" smtClean="0">
                          <a:effectLst/>
                        </a:rPr>
                        <a:t>osteosynthesis</a:t>
                      </a:r>
                      <a:r>
                        <a:rPr lang="en-GB" sz="1400" dirty="0" smtClean="0">
                          <a:effectLst/>
                        </a:rPr>
                        <a:t> material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UROLOGY </a:t>
                      </a:r>
                      <a:endParaRPr lang="en-US" sz="1800" u="sng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General urological procedures: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Vasectomy, </a:t>
                      </a:r>
                      <a:r>
                        <a:rPr lang="en-GB" sz="1400" dirty="0" err="1" smtClean="0">
                          <a:effectLst/>
                        </a:rPr>
                        <a:t>hydrocelectomy</a:t>
                      </a:r>
                      <a:r>
                        <a:rPr lang="en-GB" sz="1400" dirty="0" smtClean="0">
                          <a:effectLst/>
                        </a:rPr>
                        <a:t>, </a:t>
                      </a:r>
                      <a:r>
                        <a:rPr lang="en-GB" sz="1400" dirty="0" err="1" smtClean="0">
                          <a:effectLst/>
                        </a:rPr>
                        <a:t>varicocelectomy</a:t>
                      </a:r>
                      <a:r>
                        <a:rPr lang="en-GB" sz="1400" dirty="0" smtClean="0">
                          <a:effectLst/>
                        </a:rPr>
                        <a:t>, vasectomy reversal, circumcision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Minimally invasive procedures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transurethral resection of bladder tumours, </a:t>
                      </a:r>
                      <a:r>
                        <a:rPr lang="en-GB" sz="1400" dirty="0" err="1" smtClean="0">
                          <a:effectLst/>
                        </a:rPr>
                        <a:t>ureteroscopic</a:t>
                      </a:r>
                      <a:r>
                        <a:rPr lang="en-GB" sz="1400" dirty="0" smtClean="0">
                          <a:effectLst/>
                        </a:rPr>
                        <a:t> interventions for ureteric stones</a:t>
                      </a:r>
                      <a:r>
                        <a:rPr lang="hr-HR" sz="1400" dirty="0" smtClean="0">
                          <a:effectLst/>
                        </a:rPr>
                        <a:t>,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ESWL for stone treatment. 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9733" marR="9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PAEDIATRIC SURGERY </a:t>
                      </a:r>
                      <a:endParaRPr lang="en-US" sz="1800" u="sng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inguinal hernia and </a:t>
                      </a:r>
                      <a:r>
                        <a:rPr lang="en-GB" sz="1400" dirty="0" err="1" smtClean="0">
                          <a:effectLst/>
                        </a:rPr>
                        <a:t>hydrocoele</a:t>
                      </a:r>
                      <a:r>
                        <a:rPr lang="en-GB" sz="1400" dirty="0" smtClean="0">
                          <a:effectLst/>
                        </a:rPr>
                        <a:t>, umbilical hernia, </a:t>
                      </a:r>
                      <a:r>
                        <a:rPr lang="en-GB" sz="1400" dirty="0" err="1" smtClean="0">
                          <a:effectLst/>
                        </a:rPr>
                        <a:t>orchidopexy</a:t>
                      </a:r>
                      <a:r>
                        <a:rPr lang="en-GB" sz="1400" dirty="0" smtClean="0">
                          <a:effectLst/>
                        </a:rPr>
                        <a:t>, circumcision, skin lesions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dermoid cysts.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PLASTIC SURGERY </a:t>
                      </a:r>
                      <a:endParaRPr lang="en-US" sz="1800" u="sng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Wrist/Hand surgery: </a:t>
                      </a:r>
                      <a:endParaRPr lang="en-U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the same procedures in orthopaedics are performed by plastic surgeons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Cosmetic surgery: </a:t>
                      </a:r>
                      <a:endParaRPr lang="en-U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blepharoplasty , breast augmentation, face lift, abdominoplasty with and without liposuction (with drains to be removed next morning), reconstruction operations (Z-</a:t>
                      </a:r>
                      <a:r>
                        <a:rPr lang="en-GB" sz="1400" dirty="0" err="1" smtClean="0">
                          <a:effectLst/>
                        </a:rPr>
                        <a:t>plasty</a:t>
                      </a:r>
                      <a:r>
                        <a:rPr lang="en-GB" sz="1400" dirty="0" smtClean="0">
                          <a:effectLst/>
                        </a:rPr>
                        <a:t>, V-Y </a:t>
                      </a:r>
                      <a:r>
                        <a:rPr lang="en-GB" sz="1400" dirty="0" err="1" smtClean="0">
                          <a:effectLst/>
                        </a:rPr>
                        <a:t>plasty</a:t>
                      </a:r>
                      <a:r>
                        <a:rPr lang="en-GB" sz="1400" dirty="0" smtClean="0">
                          <a:effectLst/>
                        </a:rPr>
                        <a:t>)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VASCULAR SURGERY </a:t>
                      </a:r>
                      <a:endParaRPr lang="en-US" sz="1800" u="sng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varicose vein</a:t>
                      </a:r>
                      <a:r>
                        <a:rPr lang="hr-HR" sz="1400" dirty="0" smtClean="0">
                          <a:effectLst/>
                        </a:rPr>
                        <a:t>s</a:t>
                      </a:r>
                      <a:r>
                        <a:rPr lang="en-GB" sz="1400" dirty="0" smtClean="0">
                          <a:effectLst/>
                        </a:rPr>
                        <a:t> (surgical, </a:t>
                      </a:r>
                      <a:r>
                        <a:rPr lang="en-GB" sz="1400" dirty="0" err="1" smtClean="0">
                          <a:effectLst/>
                        </a:rPr>
                        <a:t>endovenous</a:t>
                      </a:r>
                      <a:r>
                        <a:rPr lang="en-GB" sz="1400" dirty="0" smtClean="0">
                          <a:effectLst/>
                        </a:rPr>
                        <a:t> obliteration by radiofrequency, laser)</a:t>
                      </a:r>
                      <a:r>
                        <a:rPr lang="hr-HR" sz="1400" dirty="0" smtClean="0">
                          <a:effectLst/>
                        </a:rPr>
                        <a:t>,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subfacial</a:t>
                      </a:r>
                      <a:r>
                        <a:rPr lang="en-GB" sz="1400" dirty="0" smtClean="0">
                          <a:effectLst/>
                        </a:rPr>
                        <a:t> endoscopic division (SEPS) for resection of incompetent perforating veins</a:t>
                      </a:r>
                      <a:r>
                        <a:rPr lang="hr-HR" sz="1400" dirty="0" smtClean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thoracic </a:t>
                      </a:r>
                      <a:r>
                        <a:rPr lang="en-GB" sz="1400" dirty="0" err="1" smtClean="0">
                          <a:effectLst/>
                        </a:rPr>
                        <a:t>sympathectomy</a:t>
                      </a:r>
                      <a:r>
                        <a:rPr lang="en-GB" sz="1400" dirty="0" smtClean="0">
                          <a:effectLst/>
                        </a:rPr>
                        <a:t> (treatment of hyperhidrosis or Raynaud’s disease)</a:t>
                      </a:r>
                      <a:r>
                        <a:rPr lang="hr-HR" sz="1400" dirty="0" smtClean="0">
                          <a:effectLst/>
                        </a:rPr>
                        <a:t>,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endovascular procedures like carotid artery stenting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" marR="97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Naslov 1"/>
          <p:cNvSpPr txBox="1">
            <a:spLocks/>
          </p:cNvSpPr>
          <p:nvPr/>
        </p:nvSpPr>
        <p:spPr bwMode="auto">
          <a:xfrm>
            <a:off x="1175342" y="287938"/>
            <a:ext cx="9845995" cy="4683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anchor="ctr"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i="1" kern="0" dirty="0"/>
              <a:t>INTERNATIONAL ASSOCIATION FOR AMBULATORY SURGERY: Day Surgery </a:t>
            </a:r>
            <a:r>
              <a:rPr lang="en-US" i="1" kern="0" dirty="0" smtClean="0"/>
              <a:t>Procedures</a:t>
            </a:r>
            <a:r>
              <a:rPr lang="hr-HR" i="1" kern="0" dirty="0" smtClean="0"/>
              <a:t> (</a:t>
            </a:r>
            <a:r>
              <a:rPr lang="hr-HR" i="1" kern="0" dirty="0" err="1" smtClean="0"/>
              <a:t>cont</a:t>
            </a:r>
            <a:r>
              <a:rPr lang="hr-HR" i="1" kern="0" dirty="0" smtClean="0"/>
              <a:t>.)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40350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9725900" y="4586665"/>
            <a:ext cx="1953491" cy="164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-51.530</a:t>
            </a:r>
            <a:r>
              <a:rPr lang="en-US" dirty="0" smtClean="0"/>
              <a:t> </a:t>
            </a:r>
            <a:r>
              <a:rPr lang="hr-HR" dirty="0" smtClean="0"/>
              <a:t>dana</a:t>
            </a:r>
          </a:p>
          <a:p>
            <a:pPr algn="ctr"/>
            <a:r>
              <a:rPr lang="hr-HR" dirty="0" smtClean="0"/>
              <a:t>boravka u bolnici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9204449" y="1094509"/>
            <a:ext cx="521451" cy="56322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25900" y="3359746"/>
            <a:ext cx="1953491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60% </a:t>
            </a:r>
            <a:r>
              <a:rPr lang="hr-HR" dirty="0" smtClean="0"/>
              <a:t>pacijenata tretirano na dnevnoj osnovi</a:t>
            </a:r>
            <a:endParaRPr lang="en-US" dirty="0"/>
          </a:p>
        </p:txBody>
      </p:sp>
      <p:sp>
        <p:nvSpPr>
          <p:cNvPr id="8" name="Naslov 1"/>
          <p:cNvSpPr txBox="1">
            <a:spLocks/>
          </p:cNvSpPr>
          <p:nvPr/>
        </p:nvSpPr>
        <p:spPr bwMode="auto">
          <a:xfrm>
            <a:off x="2267558" y="199263"/>
            <a:ext cx="7772400" cy="4683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i="1" kern="0" dirty="0" smtClean="0"/>
              <a:t>Potencijalne uštede</a:t>
            </a:r>
            <a:endParaRPr lang="en-US" i="1" kern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50936"/>
              </p:ext>
            </p:extLst>
          </p:nvPr>
        </p:nvGraphicFramePr>
        <p:xfrm>
          <a:off x="809835" y="791361"/>
          <a:ext cx="8283773" cy="5935426"/>
        </p:xfrm>
        <a:graphic>
          <a:graphicData uri="http://schemas.openxmlformats.org/drawingml/2006/table">
            <a:tbl>
              <a:tblPr/>
              <a:tblGrid>
                <a:gridCol w="60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Naziv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hr-H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pacijenata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dana (total) 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B05Z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Hirurški zahvat na karpalnom tunelu (dekompresija n.medianusa)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16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C11Z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 na očnom kapku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C15A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Glaukom i složene procedure kod katarakte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21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C16Z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 na sočivu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232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565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D11Z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Tonzilektomija i/ili adenoidektomija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160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532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D12Z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Ostale procedure na uhu, grlu, nosu i usnoj duplji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29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163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E42A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Bronhoskopija, sa vrlo teškim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173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E42B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Bronhoskopija, bez vrlo teških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199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E42C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Bronhoskopija, isti dan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G07B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Apendektomija bez maligniteta ili peritonitisa bez vrlo teških ili teških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70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343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G10A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 kod hernije, sa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47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251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G10B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 kod hernije, bez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208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735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G11Z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 na anusu i stome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30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204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G46A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Složena gastroskopija, sa vrlo teškim 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54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G46B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Složena gastroskopija, bez vrlo teških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27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186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G47C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Ostale procedure gastroskopije, istog dana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G48A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Kolonoskopija, sa vrlo teškim ili teškim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13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G48B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Kolonoskopija, bez vrlo teških ili teških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38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226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G48C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Kolonoskopija, istog dana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73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H07A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Otvorena holecistektomija sa zatvorenim ispitivanjem prohodnosti ductus choledocus-a ili sa vrlo teškim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75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H07B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Otvorena holecistektomija bez zatvorenih ispitivanja prohodnosti ductus choledocus-a ili bez vrlo teških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26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279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0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H08A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Laparoskopska holecistektomija sa zatvorenim ispitivanjem prohodnosti ductus choledocus-a ili sa vrlo teškim i teškim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22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111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H08B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Laparoskopska holecistektomija bez zatvorenih ispitivanja prohodnosti ductus choledocus-a bez vrlo teških i teških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101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345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I24Z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Artroskopija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19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137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I25A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Dijagnostičke procedure (uključujući i biopsiju) na kostima i zglobovima, sa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61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I25B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Dijagnostičke procedure (uključujući i biopsiju) na kostima i zglobovima, bez KK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122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I30Z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 na šaci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68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350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J07Z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Manje procedure kod bolesti dojke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106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295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J09Z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Perianalne i pilonidalne procedure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27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71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J10Z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 plastične hirurgije na koži, potkožnom tkivu i dojci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106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N07Z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Ostale procedure na materici i adneksama zbog nemalignih uzroka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138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536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N08Z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Endoskopske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laparoskopske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procedure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ženskom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reproduktivnom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sistemu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N09Z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Konizacija, postupci na vagini, cerviksu (grliću materice) i vulvi (stidnici)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362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754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N10Z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Dijagnostička kiretaža ili dijagnostička histeroskopija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202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169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N11Z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Ostale operativne procedure na ženskom reproduktivnom sistemu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50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2.118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7.157 </a:t>
                      </a: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sp>
        <p:nvSpPr>
          <p:cNvPr id="9" name="Oval Callout 8"/>
          <p:cNvSpPr/>
          <p:nvPr/>
        </p:nvSpPr>
        <p:spPr>
          <a:xfrm>
            <a:off x="9587948" y="959923"/>
            <a:ext cx="2229394" cy="1053737"/>
          </a:xfrm>
          <a:prstGeom prst="wedgeEllipseCallout">
            <a:avLst>
              <a:gd name="adj1" fmla="val 185"/>
              <a:gd name="adj2" fmla="val 3054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141 godina!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044701"/>
            <a:ext cx="3805237" cy="25368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Pravokutnik 3"/>
          <p:cNvSpPr>
            <a:spLocks noChangeArrowheads="1"/>
          </p:cNvSpPr>
          <p:nvPr/>
        </p:nvSpPr>
        <p:spPr bwMode="auto">
          <a:xfrm>
            <a:off x="1920875" y="2433638"/>
            <a:ext cx="41036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200"/>
              </a:spcBef>
              <a:buClr>
                <a:srgbClr val="3783FF"/>
              </a:buClr>
              <a:buSzPct val="123000"/>
              <a:buFont typeface="Symbol" panose="05050102010706020507" pitchFamily="18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Frutiger 55 Roman" pitchFamily="34" charset="0"/>
              </a:rPr>
              <a:t>“Will we look into the eyes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Frutiger 55 Roman" pitchFamily="34" charset="0"/>
              </a:rPr>
              <a:t>of our children and confess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Frutiger 55 Roman" pitchFamily="34" charset="0"/>
              </a:rPr>
              <a:t>that we had the opportunity,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>
                <a:latin typeface="Frutiger 55 Roman" pitchFamily="34" charset="0"/>
              </a:rPr>
              <a:t>but lacked the courage?”</a:t>
            </a:r>
          </a:p>
        </p:txBody>
      </p:sp>
      <p:sp>
        <p:nvSpPr>
          <p:cNvPr id="51204" name="Pravokutnik 4"/>
          <p:cNvSpPr>
            <a:spLocks noChangeArrowheads="1"/>
          </p:cNvSpPr>
          <p:nvPr/>
        </p:nvSpPr>
        <p:spPr bwMode="auto">
          <a:xfrm>
            <a:off x="1524000" y="522429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200"/>
              </a:spcBef>
              <a:buClr>
                <a:srgbClr val="3783FF"/>
              </a:buClr>
              <a:buSzPct val="123000"/>
              <a:buFont typeface="Symbol" panose="05050102010706020507" pitchFamily="18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Goudy Stout" pitchFamily="18" charset="0"/>
              </a:rPr>
              <a:t>THE </a:t>
            </a:r>
            <a:r>
              <a:rPr lang="en-US" altLang="en-US" sz="2000">
                <a:solidFill>
                  <a:srgbClr val="00B050"/>
                </a:solidFill>
                <a:latin typeface="Goudy Stout" pitchFamily="18" charset="0"/>
              </a:rPr>
              <a:t>FUTURE</a:t>
            </a:r>
            <a:r>
              <a:rPr lang="en-US" altLang="en-US" sz="2000">
                <a:latin typeface="Goudy Stout" pitchFamily="18" charset="0"/>
              </a:rPr>
              <a:t> DEPENDS UPON THE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000">
                <a:latin typeface="Goudy Stout" pitchFamily="18" charset="0"/>
              </a:rPr>
              <a:t>DECISIONS MADE </a:t>
            </a:r>
            <a:r>
              <a:rPr lang="hr-HR" altLang="en-US" sz="2000">
                <a:solidFill>
                  <a:srgbClr val="FF0000"/>
                </a:solidFill>
                <a:latin typeface="Goudy Stout" pitchFamily="18" charset="0"/>
              </a:rPr>
              <a:t>TODAY</a:t>
            </a:r>
          </a:p>
        </p:txBody>
      </p:sp>
      <p:sp>
        <p:nvSpPr>
          <p:cNvPr id="51205" name="Zaobljeni pravokutnik 5"/>
          <p:cNvSpPr>
            <a:spLocks noChangeArrowheads="1"/>
          </p:cNvSpPr>
          <p:nvPr/>
        </p:nvSpPr>
        <p:spPr bwMode="auto">
          <a:xfrm>
            <a:off x="1847850" y="1773239"/>
            <a:ext cx="4248150" cy="3095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2200"/>
              </a:spcBef>
              <a:buClr>
                <a:srgbClr val="3783FF"/>
              </a:buClr>
              <a:buSzPct val="123000"/>
              <a:buFont typeface="Symbol" panose="05050102010706020507" pitchFamily="18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en-US">
              <a:latin typeface="Frutiger 55 Roman" pitchFamily="34" charset="0"/>
            </a:endParaRPr>
          </a:p>
        </p:txBody>
      </p:sp>
      <p:sp>
        <p:nvSpPr>
          <p:cNvPr id="51206" name="Zaobljeni pravokutnik 8"/>
          <p:cNvSpPr>
            <a:spLocks noChangeArrowheads="1"/>
          </p:cNvSpPr>
          <p:nvPr/>
        </p:nvSpPr>
        <p:spPr bwMode="auto">
          <a:xfrm>
            <a:off x="6167439" y="1773239"/>
            <a:ext cx="4249737" cy="3095625"/>
          </a:xfrm>
          <a:prstGeom prst="roundRect">
            <a:avLst>
              <a:gd name="adj" fmla="val 15306"/>
            </a:avLst>
          </a:prstGeom>
          <a:noFill/>
          <a:ln w="38100" algn="ctr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2200"/>
              </a:spcBef>
              <a:buClr>
                <a:srgbClr val="3783FF"/>
              </a:buClr>
              <a:buSzPct val="123000"/>
              <a:buFont typeface="Symbol" panose="05050102010706020507" pitchFamily="18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en-US">
              <a:latin typeface="Frutiger 55 Roman" pitchFamily="34" charset="0"/>
            </a:endParaRP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3055288" y="5235576"/>
            <a:ext cx="6928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200"/>
              </a:spcBef>
              <a:buClr>
                <a:srgbClr val="3783FF"/>
              </a:buClr>
              <a:buSzPct val="123000"/>
              <a:buFont typeface="Symbol" panose="05050102010706020507" pitchFamily="18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Frutiger 55 Roman" pitchFamily="34" charset="0"/>
              </a:rPr>
              <a:t>"</a:t>
            </a:r>
            <a:r>
              <a:rPr lang="en-US" altLang="en-US" sz="4000" i="1">
                <a:latin typeface="Frutiger 55 Roman" pitchFamily="34" charset="0"/>
              </a:rPr>
              <a:t>Thank you for your attention</a:t>
            </a:r>
            <a:r>
              <a:rPr lang="en-US" altLang="en-US" sz="4000">
                <a:latin typeface="Frutiger 55 Roman" pitchFamily="34" charset="0"/>
              </a:rPr>
              <a:t>“</a:t>
            </a:r>
            <a:endParaRPr lang="hr-HR" altLang="en-US" sz="4000">
              <a:latin typeface="Frutiger 55 Roman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000">
                <a:latin typeface="Frutiger 55 Roman" pitchFamily="34" charset="0"/>
              </a:rPr>
              <a:t>tihomir.strizrep@gmail.com</a:t>
            </a:r>
          </a:p>
        </p:txBody>
      </p:sp>
    </p:spTree>
    <p:extLst>
      <p:ext uri="{BB962C8B-B14F-4D97-AF65-F5344CB8AC3E}">
        <p14:creationId xmlns:p14="http://schemas.microsoft.com/office/powerpoint/2010/main" val="15306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474" y="3325527"/>
            <a:ext cx="38404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u="sng" dirty="0" smtClean="0"/>
              <a:t>Šifrarnik RFZO</a:t>
            </a:r>
          </a:p>
          <a:p>
            <a:endParaRPr lang="sr-Latn-R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700 - Nuklearna medicina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3498" y="2740751"/>
            <a:ext cx="42759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u="sng" dirty="0" smtClean="0"/>
              <a:t>KC Kragujevac</a:t>
            </a:r>
          </a:p>
          <a:p>
            <a:endParaRPr lang="sr-Latn-R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Nuklearna medicina (in vivo)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Nuklearna medicina (in vitro)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Nuklearna medicina (radionuklidna terapija)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4225834" y="2798229"/>
            <a:ext cx="3193869" cy="2316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0" y="373799"/>
            <a:ext cx="2859088" cy="26866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ŠIFRE SLUŽBE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474" y="270858"/>
            <a:ext cx="10515600" cy="486263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chemeClr val="tx1"/>
                </a:solidFill>
              </a:rPr>
              <a:t>SHEMA TROŠKOVNIH CENTARA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03" y="726364"/>
            <a:ext cx="9797136" cy="5812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781" y="3632849"/>
            <a:ext cx="1367246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/>
              <a:t>Urgentna stanja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88176" y="389628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88027" y="3915878"/>
            <a:ext cx="1232263" cy="12779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88027" y="3915878"/>
            <a:ext cx="2695303" cy="1539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88027" y="3915878"/>
            <a:ext cx="4628606" cy="70321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251170" y="5324489"/>
            <a:ext cx="1367246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/>
              <a:t>Anesteziologija i intenzivno lečenje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34793" y="2137152"/>
            <a:ext cx="1902823" cy="3187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180016" y="4183666"/>
            <a:ext cx="1754777" cy="11408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180016" y="4889061"/>
            <a:ext cx="1754777" cy="435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5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4" y="72989"/>
            <a:ext cx="10515600" cy="782627"/>
          </a:xfrm>
        </p:spPr>
        <p:txBody>
          <a:bodyPr>
            <a:normAutofit/>
          </a:bodyPr>
          <a:lstStyle/>
          <a:p>
            <a:pPr algn="ctr"/>
            <a:r>
              <a:rPr lang="sr-Latn-RS" sz="4000" b="1" dirty="0" smtClean="0">
                <a:solidFill>
                  <a:schemeClr val="tx1"/>
                </a:solidFill>
              </a:rPr>
              <a:t>BUDŽET TROŠKOVNIH CENTARA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1140823"/>
            <a:ext cx="10648406" cy="5556068"/>
          </a:xfrm>
        </p:spPr>
      </p:pic>
      <p:sp>
        <p:nvSpPr>
          <p:cNvPr id="5" name="Oval Callout 4"/>
          <p:cNvSpPr/>
          <p:nvPr/>
        </p:nvSpPr>
        <p:spPr>
          <a:xfrm>
            <a:off x="6688183" y="855616"/>
            <a:ext cx="2229394" cy="1053737"/>
          </a:xfrm>
          <a:prstGeom prst="wedgeEllipseCallout">
            <a:avLst>
              <a:gd name="adj1" fmla="val -60717"/>
              <a:gd name="adj2" fmla="val 118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Bud</a:t>
            </a:r>
            <a:r>
              <a:rPr lang="sr-Latn-RS" sz="1600" dirty="0" smtClean="0"/>
              <a:t>žet za lekove i materijal</a:t>
            </a:r>
            <a:endParaRPr lang="en-US" sz="1600" dirty="0"/>
          </a:p>
        </p:txBody>
      </p:sp>
      <p:sp>
        <p:nvSpPr>
          <p:cNvPr id="6" name="Left Arrow 5"/>
          <p:cNvSpPr/>
          <p:nvPr/>
        </p:nvSpPr>
        <p:spPr>
          <a:xfrm>
            <a:off x="9041872" y="703215"/>
            <a:ext cx="2934790" cy="1358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1600" dirty="0" smtClean="0"/>
              <a:t>Finansijska odgovornost načelnika odeljenja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85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2212140" y="440338"/>
            <a:ext cx="7772400" cy="4683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i="1" kern="0" dirty="0" smtClean="0"/>
              <a:t>Pros</a:t>
            </a:r>
            <a:r>
              <a:rPr lang="hr-HR" i="1" kern="0" dirty="0" smtClean="0"/>
              <a:t>j</a:t>
            </a:r>
            <a:r>
              <a:rPr lang="en-US" i="1" kern="0" dirty="0" err="1" smtClean="0"/>
              <a:t>ečno</a:t>
            </a:r>
            <a:r>
              <a:rPr lang="en-US" i="1" kern="0" dirty="0" smtClean="0"/>
              <a:t> </a:t>
            </a:r>
            <a:r>
              <a:rPr lang="en-US" i="1" kern="0" dirty="0" err="1"/>
              <a:t>trajanje</a:t>
            </a:r>
            <a:r>
              <a:rPr lang="en-US" i="1" kern="0" dirty="0"/>
              <a:t> </a:t>
            </a:r>
            <a:r>
              <a:rPr lang="en-US" i="1" kern="0" dirty="0" err="1" smtClean="0"/>
              <a:t>hospitalizacije</a:t>
            </a:r>
            <a:r>
              <a:rPr lang="hr-HR" i="1" kern="0" dirty="0" smtClean="0"/>
              <a:t> (samo akutne bolnice)</a:t>
            </a:r>
            <a:endParaRPr lang="en-US" i="1" kern="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1272" y="1233054"/>
            <a:ext cx="241098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444" y="6447103"/>
            <a:ext cx="560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Source</a:t>
            </a:r>
            <a:r>
              <a:rPr lang="hr-HR" dirty="0"/>
              <a:t>: WHO/Europe, European HFA </a:t>
            </a:r>
            <a:r>
              <a:rPr lang="hr-HR" dirty="0" err="1"/>
              <a:t>Database</a:t>
            </a:r>
            <a:r>
              <a:rPr lang="hr-HR" dirty="0"/>
              <a:t>, </a:t>
            </a:r>
            <a:r>
              <a:rPr lang="hr-HR" dirty="0" err="1"/>
              <a:t>July</a:t>
            </a:r>
            <a:r>
              <a:rPr lang="hr-HR" dirty="0"/>
              <a:t> </a:t>
            </a:r>
            <a:r>
              <a:rPr lang="hr-HR" dirty="0" smtClean="0"/>
              <a:t>2016.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00" y="1404484"/>
            <a:ext cx="7900080" cy="44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2212140" y="440338"/>
            <a:ext cx="7772400" cy="4683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i="1" kern="0" dirty="0" smtClean="0"/>
              <a:t>Podaci o bolničkim aktivnostima u Irskoj</a:t>
            </a:r>
            <a:endParaRPr lang="en-US" i="1" kern="0" dirty="0"/>
          </a:p>
        </p:txBody>
      </p:sp>
      <p:pic>
        <p:nvPicPr>
          <p:cNvPr id="4" name="Picture 3" descr="http://health.gov.ie/wp-content/uploads/2017/03/Figure-3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4" y="1981200"/>
            <a:ext cx="4958398" cy="28958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827615"/>
              </p:ext>
            </p:extLst>
          </p:nvPr>
        </p:nvGraphicFramePr>
        <p:xfrm>
          <a:off x="6665739" y="1981197"/>
          <a:ext cx="4674611" cy="2770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In-Patients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In-patient Discharges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615 211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Bed Days Used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3 332 974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Average Length of Stay in Days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5.42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Surgical In-Patients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134 022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Day Cases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Day Cases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931 381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Surgical Day Cases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142 728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444" y="6447103"/>
            <a:ext cx="971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Source</a:t>
            </a:r>
            <a:r>
              <a:rPr lang="hr-HR" dirty="0" smtClean="0"/>
              <a:t>:  </a:t>
            </a:r>
            <a:r>
              <a:rPr lang="hr-HR" dirty="0"/>
              <a:t>http://health.gov.ie/publications-research/statistics/statistics-by-topic/acute-hospital-activity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474036" y="3519055"/>
            <a:ext cx="866314" cy="3325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474036" y="4419599"/>
            <a:ext cx="866314" cy="3325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2212140" y="440338"/>
            <a:ext cx="7772400" cy="4683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i="1" kern="0" dirty="0" smtClean="0"/>
              <a:t>Klinički put dnevne kirurgije</a:t>
            </a:r>
            <a:endParaRPr lang="en-US" i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9" y="1925782"/>
            <a:ext cx="11582401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444" y="6447103"/>
            <a:ext cx="643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Source</a:t>
            </a:r>
            <a:r>
              <a:rPr lang="hr-HR" dirty="0" smtClean="0"/>
              <a:t>:  </a:t>
            </a:r>
            <a:r>
              <a:rPr lang="en-US" dirty="0" err="1"/>
              <a:t>Skues</a:t>
            </a:r>
            <a:r>
              <a:rPr lang="en-US" dirty="0"/>
              <a:t> M. BADS Directory of Procedures, 5th Edition. 2016.</a:t>
            </a:r>
          </a:p>
        </p:txBody>
      </p:sp>
    </p:spTree>
    <p:extLst>
      <p:ext uri="{BB962C8B-B14F-4D97-AF65-F5344CB8AC3E}">
        <p14:creationId xmlns:p14="http://schemas.microsoft.com/office/powerpoint/2010/main" val="11401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13" y="316402"/>
            <a:ext cx="7984805" cy="58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2212140" y="440338"/>
            <a:ext cx="7772400" cy="4683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i="1" kern="0" dirty="0" smtClean="0"/>
              <a:t>Razlozi za ostanak preko noći</a:t>
            </a:r>
            <a:endParaRPr lang="en-US" i="1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25113"/>
              </p:ext>
            </p:extLst>
          </p:nvPr>
        </p:nvGraphicFramePr>
        <p:xfrm>
          <a:off x="987815" y="1620980"/>
          <a:ext cx="10221049" cy="3760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4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3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400" b="1" dirty="0" smtClean="0">
                          <a:effectLst/>
                        </a:rPr>
                        <a:t>Predvidljive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400" b="1" dirty="0" smtClean="0">
                          <a:effectLst/>
                        </a:rPr>
                        <a:t>Nepredvidljive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1" dirty="0" smtClean="0">
                          <a:effectLst/>
                        </a:rPr>
                        <a:t>Medic</a:t>
                      </a:r>
                      <a:r>
                        <a:rPr lang="hr-HR" sz="2400" b="1" dirty="0" smtClean="0">
                          <a:effectLst/>
                        </a:rPr>
                        <a:t>inske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• </a:t>
                      </a:r>
                      <a:r>
                        <a:rPr lang="hr-HR" sz="2400" dirty="0" err="1" smtClean="0">
                          <a:effectLst/>
                        </a:rPr>
                        <a:t>Komorbiditet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• </a:t>
                      </a:r>
                      <a:r>
                        <a:rPr lang="hr-HR" sz="2400" dirty="0" smtClean="0">
                          <a:effectLst/>
                        </a:rPr>
                        <a:t>Komplikacije (kardiovaskularne, respiratorne)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400" b="1" dirty="0" smtClean="0">
                          <a:effectLst/>
                        </a:rPr>
                        <a:t>Kirurške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• A challenging individual patient for day care 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• </a:t>
                      </a:r>
                      <a:r>
                        <a:rPr lang="hr-HR" sz="2400" dirty="0" smtClean="0">
                          <a:effectLst/>
                        </a:rPr>
                        <a:t>Bol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effectLst/>
                        </a:rPr>
                        <a:t>• </a:t>
                      </a:r>
                      <a:r>
                        <a:rPr lang="hr-HR" sz="2400" dirty="0" smtClean="0">
                          <a:effectLst/>
                        </a:rPr>
                        <a:t>Krvarenje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400" b="1" dirty="0" smtClean="0">
                          <a:effectLst/>
                        </a:rPr>
                        <a:t>Anesteziološke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• </a:t>
                      </a:r>
                      <a:r>
                        <a:rPr lang="hr-HR" sz="2400" dirty="0" smtClean="0">
                          <a:effectLst/>
                        </a:rPr>
                        <a:t>Broj zaposlenika - vještine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• </a:t>
                      </a:r>
                      <a:r>
                        <a:rPr lang="en-ZA" sz="2400" dirty="0" err="1" smtClean="0">
                          <a:effectLst/>
                        </a:rPr>
                        <a:t>Postoperativ</a:t>
                      </a:r>
                      <a:r>
                        <a:rPr lang="hr-HR" sz="2400" dirty="0" smtClean="0">
                          <a:effectLst/>
                        </a:rPr>
                        <a:t>na</a:t>
                      </a:r>
                      <a:r>
                        <a:rPr lang="hr-HR" sz="2400" baseline="0" dirty="0" smtClean="0">
                          <a:effectLst/>
                        </a:rPr>
                        <a:t> glavobolja i povraćanje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effectLst/>
                        </a:rPr>
                        <a:t>• </a:t>
                      </a:r>
                      <a:r>
                        <a:rPr lang="en-ZA" sz="2400" dirty="0" err="1" smtClean="0">
                          <a:effectLst/>
                        </a:rPr>
                        <a:t>Somnolenc</a:t>
                      </a:r>
                      <a:r>
                        <a:rPr lang="hr-HR" sz="2400" dirty="0" err="1" smtClean="0">
                          <a:effectLst/>
                        </a:rPr>
                        <a:t>ija</a:t>
                      </a:r>
                      <a:r>
                        <a:rPr lang="en-ZA" sz="2400" dirty="0" smtClean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1" dirty="0" err="1" smtClean="0">
                          <a:effectLst/>
                        </a:rPr>
                        <a:t>Soci</a:t>
                      </a:r>
                      <a:r>
                        <a:rPr lang="hr-HR" sz="2400" b="1" dirty="0" smtClean="0">
                          <a:effectLst/>
                        </a:rPr>
                        <a:t>j</a:t>
                      </a:r>
                      <a:r>
                        <a:rPr lang="en-ZA" sz="2400" b="1" dirty="0" smtClean="0">
                          <a:effectLst/>
                        </a:rPr>
                        <a:t>al</a:t>
                      </a:r>
                      <a:r>
                        <a:rPr lang="hr-HR" sz="2400" b="1" dirty="0" smtClean="0">
                          <a:effectLst/>
                        </a:rPr>
                        <a:t>ne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• </a:t>
                      </a:r>
                      <a:r>
                        <a:rPr lang="hr-HR" sz="2400" dirty="0" smtClean="0">
                          <a:effectLst/>
                        </a:rPr>
                        <a:t>Nedostatak kućne njege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444" y="6447103"/>
            <a:ext cx="477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Source</a:t>
            </a:r>
            <a:r>
              <a:rPr lang="hr-HR" dirty="0"/>
              <a:t>: </a:t>
            </a:r>
            <a:r>
              <a:rPr lang="hr-HR" dirty="0" smtClean="0"/>
              <a:t>British </a:t>
            </a:r>
            <a:r>
              <a:rPr lang="hr-HR" dirty="0" err="1" smtClean="0"/>
              <a:t>Association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> </a:t>
            </a:r>
            <a:r>
              <a:rPr lang="hr-HR" dirty="0" err="1" smtClean="0"/>
              <a:t>Surgery</a:t>
            </a:r>
            <a:r>
              <a:rPr lang="hr-HR" dirty="0" smtClean="0"/>
              <a:t> (BADS)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4839</TotalTime>
  <Words>1364</Words>
  <Application>Microsoft Office PowerPoint</Application>
  <PresentationFormat>Widescreen</PresentationFormat>
  <Paragraphs>422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Frutiger 55 Roman</vt:lpstr>
      <vt:lpstr>Goudy Stout</vt:lpstr>
      <vt:lpstr>Times New Roman</vt:lpstr>
      <vt:lpstr>Retrospect</vt:lpstr>
      <vt:lpstr>Troškovni centri i dnevna bolnica  </vt:lpstr>
      <vt:lpstr>ŠIFRE SLUŽBE</vt:lpstr>
      <vt:lpstr>SHEMA TROŠKOVNIH CENTARA</vt:lpstr>
      <vt:lpstr>BUDŽET TROŠKOVNIH CENTARA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payment review</dc:title>
  <dc:creator>Andreja</dc:creator>
  <cp:lastModifiedBy>Marina Topalovic</cp:lastModifiedBy>
  <cp:revision>274</cp:revision>
  <dcterms:created xsi:type="dcterms:W3CDTF">2015-09-15T16:33:48Z</dcterms:created>
  <dcterms:modified xsi:type="dcterms:W3CDTF">2017-12-22T11:10:47Z</dcterms:modified>
</cp:coreProperties>
</file>